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4"/>
  </p:sldMasterIdLst>
  <p:notesMasterIdLst>
    <p:notesMasterId r:id="rId20"/>
  </p:notesMasterIdLst>
  <p:handoutMasterIdLst>
    <p:handoutMasterId r:id="rId21"/>
  </p:handoutMasterIdLst>
  <p:sldIdLst>
    <p:sldId id="256" r:id="rId5"/>
    <p:sldId id="292" r:id="rId6"/>
    <p:sldId id="266" r:id="rId7"/>
    <p:sldId id="295" r:id="rId8"/>
    <p:sldId id="297" r:id="rId9"/>
    <p:sldId id="293" r:id="rId10"/>
    <p:sldId id="298" r:id="rId11"/>
    <p:sldId id="299" r:id="rId12"/>
    <p:sldId id="300" r:id="rId13"/>
    <p:sldId id="302" r:id="rId14"/>
    <p:sldId id="264" r:id="rId15"/>
    <p:sldId id="287" r:id="rId16"/>
    <p:sldId id="289" r:id="rId17"/>
    <p:sldId id="303" r:id="rId18"/>
    <p:sldId id="29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  <a:srgbClr val="969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388" autoAdjust="0"/>
  </p:normalViewPr>
  <p:slideViewPr>
    <p:cSldViewPr snapToGrid="0" showGuides="1">
      <p:cViewPr varScale="1">
        <p:scale>
          <a:sx n="104" d="100"/>
          <a:sy n="104" d="100"/>
        </p:scale>
        <p:origin x="144" y="138"/>
      </p:cViewPr>
      <p:guideLst/>
    </p:cSldViewPr>
  </p:slideViewPr>
  <p:outlineViewPr>
    <p:cViewPr>
      <p:scale>
        <a:sx n="33" d="100"/>
        <a:sy n="33" d="100"/>
      </p:scale>
      <p:origin x="0" y="-498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C3C3A6-B337-4D83-9CDB-B9C35780FF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79A68-3D73-4695-8C1E-3CDBCB536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C6B7-F63D-48F8-8C65-A57506B0F13B}" type="datetimeFigureOut">
              <a:rPr lang="en-US" smtClean="0"/>
              <a:t>4/29/2025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5045C-A7CE-41D4-85C5-0E9ACEEF9B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ABD0F-F8EA-4B9F-8647-FC7D4AE3D8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B78DD-9481-4863-BCCC-946573546D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4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png>
</file>

<file path=ppt/media/image5.jp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9A0FA-2191-4F92-A1E4-6EB4598AC4EC}" type="datetimeFigureOut">
              <a:rPr lang="en-US" smtClean="0"/>
              <a:t>4/29/2025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359F2-43EF-4812-9DC0-98C0B1A406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111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523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DBE2C3-843C-2C40-0DA8-ABDCDB14CE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6830FF-B846-A5E1-5CC5-621FC0C7AC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1FB4B7-B80F-403A-40BE-3F37A8E26D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8447D5-8776-16FB-EE8E-839798D208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8994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2895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038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0239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1544D6-F67D-509F-F153-ABC2C85CB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186393-1298-3A31-B460-ABB0D95875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B03F63-732B-3105-8FB3-08DED92A73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432E9D-1CD1-41FC-242E-1213F88F5E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5549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64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850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574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793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59A46C-2B93-3FCD-BE05-92E890C26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F62981-88A3-2409-103A-D8B8E24938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F883C1-AB94-8749-470E-57856363DB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2E5E52-F6EC-31EB-57AE-BA230814DB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318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7043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59E1A0-A596-DC8D-65C5-52FDD1444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6291C1-D929-041E-B5E8-AD36A65669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FE3823-196C-4986-6610-1A9A014D99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6DBA4D-2654-71B5-5574-848D8D155F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9912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4246A2-5ADE-F3ED-1BB2-57FEDA3E4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ACEF3A-8546-03C3-870A-2ECCAFCE0F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0D13D2-34C1-3B0C-3889-8838FA29AE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10E50C-82A3-5300-E308-47D883958F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811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F5C9A2-6209-B081-DCA2-103AD6F04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64A26C-927A-7CA4-FAC5-C962DB02EC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07AB92-8908-E522-633C-A065FD8408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4BC81A-2C0B-3320-9F17-A98CA58130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372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615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330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988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31937252-EACE-4232-855F-5C47E3F8B08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070901"/>
            <a:ext cx="11265407" cy="1499616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BA6DBC1-39A1-48A6-8B81-3CD966D06E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8055" y="3103684"/>
            <a:ext cx="11274551" cy="3287971"/>
          </a:xfrm>
          <a:solidFill>
            <a:schemeClr val="accent2"/>
          </a:solidFill>
        </p:spPr>
        <p:txBody>
          <a:bodyPr anchor="t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281959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26BD44-2224-46FF-A4E7-9C9FFE19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2100851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C87D77D-2EA4-028B-1ACF-E1120CE8F0E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57201" y="2862470"/>
            <a:ext cx="3657600" cy="3510898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CFA45C0-9EBE-13AF-9B5D-9D5F4BF223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42815" y="640080"/>
            <a:ext cx="7491984" cy="5751576"/>
          </a:xfrm>
          <a:custGeom>
            <a:avLst/>
            <a:gdLst>
              <a:gd name="connsiteX0" fmla="*/ 3800341 w 7491984"/>
              <a:gd name="connsiteY0" fmla="*/ 0 h 5751576"/>
              <a:gd name="connsiteX1" fmla="*/ 7491984 w 7491984"/>
              <a:gd name="connsiteY1" fmla="*/ 0 h 5751576"/>
              <a:gd name="connsiteX2" fmla="*/ 7491984 w 7491984"/>
              <a:gd name="connsiteY2" fmla="*/ 5751576 h 5751576"/>
              <a:gd name="connsiteX3" fmla="*/ 3800341 w 7491984"/>
              <a:gd name="connsiteY3" fmla="*/ 5751576 h 5751576"/>
              <a:gd name="connsiteX4" fmla="*/ 0 w 7491984"/>
              <a:gd name="connsiteY4" fmla="*/ 0 h 5751576"/>
              <a:gd name="connsiteX5" fmla="*/ 3696432 w 7491984"/>
              <a:gd name="connsiteY5" fmla="*/ 0 h 5751576"/>
              <a:gd name="connsiteX6" fmla="*/ 3696432 w 7491984"/>
              <a:gd name="connsiteY6" fmla="*/ 5751576 h 5751576"/>
              <a:gd name="connsiteX7" fmla="*/ 0 w 7491984"/>
              <a:gd name="connsiteY7" fmla="*/ 5751576 h 5751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1984" h="5751576">
                <a:moveTo>
                  <a:pt x="3800341" y="0"/>
                </a:moveTo>
                <a:lnTo>
                  <a:pt x="7491984" y="0"/>
                </a:lnTo>
                <a:lnTo>
                  <a:pt x="7491984" y="5751576"/>
                </a:lnTo>
                <a:lnTo>
                  <a:pt x="3800341" y="5751576"/>
                </a:lnTo>
                <a:close/>
                <a:moveTo>
                  <a:pt x="0" y="0"/>
                </a:moveTo>
                <a:lnTo>
                  <a:pt x="3696432" y="0"/>
                </a:lnTo>
                <a:lnTo>
                  <a:pt x="3696432" y="5751576"/>
                </a:lnTo>
                <a:lnTo>
                  <a:pt x="0" y="57515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5DDC5FA-EEDB-898F-533E-4094ADA899B9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79B0359-4B55-D899-E584-A8E6B2ED912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B916D02-76FE-EAED-CC51-A50448811F7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173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E787D40-90B5-470E-95A2-784F1CB479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9580" y="4423702"/>
            <a:ext cx="11292839" cy="1550378"/>
          </a:xfrm>
        </p:spPr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28BC27-38F1-47F3-EC35-7DD8B88A75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9580" y="705104"/>
            <a:ext cx="11292840" cy="3643376"/>
          </a:xfrm>
          <a:custGeom>
            <a:avLst/>
            <a:gdLst>
              <a:gd name="connsiteX0" fmla="*/ 7593576 w 11292840"/>
              <a:gd name="connsiteY0" fmla="*/ 0 h 3643376"/>
              <a:gd name="connsiteX1" fmla="*/ 11292840 w 11292840"/>
              <a:gd name="connsiteY1" fmla="*/ 0 h 3643376"/>
              <a:gd name="connsiteX2" fmla="*/ 11292840 w 11292840"/>
              <a:gd name="connsiteY2" fmla="*/ 3643376 h 3643376"/>
              <a:gd name="connsiteX3" fmla="*/ 7593576 w 11292840"/>
              <a:gd name="connsiteY3" fmla="*/ 3643376 h 3643376"/>
              <a:gd name="connsiteX4" fmla="*/ 0 w 11292840"/>
              <a:gd name="connsiteY4" fmla="*/ 0 h 3643376"/>
              <a:gd name="connsiteX5" fmla="*/ 7489667 w 11292840"/>
              <a:gd name="connsiteY5" fmla="*/ 0 h 3643376"/>
              <a:gd name="connsiteX6" fmla="*/ 7489667 w 11292840"/>
              <a:gd name="connsiteY6" fmla="*/ 3643376 h 3643376"/>
              <a:gd name="connsiteX7" fmla="*/ 0 w 11292840"/>
              <a:gd name="connsiteY7" fmla="*/ 3643376 h 3643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92840" h="3643376">
                <a:moveTo>
                  <a:pt x="7593576" y="0"/>
                </a:moveTo>
                <a:lnTo>
                  <a:pt x="11292840" y="0"/>
                </a:lnTo>
                <a:lnTo>
                  <a:pt x="11292840" y="3643376"/>
                </a:lnTo>
                <a:lnTo>
                  <a:pt x="7593576" y="3643376"/>
                </a:lnTo>
                <a:close/>
                <a:moveTo>
                  <a:pt x="0" y="0"/>
                </a:moveTo>
                <a:lnTo>
                  <a:pt x="7489667" y="0"/>
                </a:lnTo>
                <a:lnTo>
                  <a:pt x="7489667" y="3643376"/>
                </a:lnTo>
                <a:lnTo>
                  <a:pt x="0" y="36433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3343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809240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698240"/>
            <a:ext cx="3606800" cy="2271076"/>
          </a:xfrm>
        </p:spPr>
        <p:txBody>
          <a:bodyPr anchor="t">
            <a:no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2608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54FD2A1-D363-7C44-2A72-54E8B397D3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36720" y="650240"/>
            <a:ext cx="7518398" cy="5713918"/>
          </a:xfrm>
          <a:custGeom>
            <a:avLst/>
            <a:gdLst>
              <a:gd name="connsiteX0" fmla="*/ 3806436 w 7518398"/>
              <a:gd name="connsiteY0" fmla="*/ 4479475 h 5713918"/>
              <a:gd name="connsiteX1" fmla="*/ 7518398 w 7518398"/>
              <a:gd name="connsiteY1" fmla="*/ 4479475 h 5713918"/>
              <a:gd name="connsiteX2" fmla="*/ 7518398 w 7518398"/>
              <a:gd name="connsiteY2" fmla="*/ 5713918 h 5713918"/>
              <a:gd name="connsiteX3" fmla="*/ 3806436 w 7518398"/>
              <a:gd name="connsiteY3" fmla="*/ 5713918 h 5713918"/>
              <a:gd name="connsiteX4" fmla="*/ 0 w 7518398"/>
              <a:gd name="connsiteY4" fmla="*/ 4479475 h 5713918"/>
              <a:gd name="connsiteX5" fmla="*/ 3702527 w 7518398"/>
              <a:gd name="connsiteY5" fmla="*/ 4479475 h 5713918"/>
              <a:gd name="connsiteX6" fmla="*/ 3702527 w 7518398"/>
              <a:gd name="connsiteY6" fmla="*/ 5713918 h 5713918"/>
              <a:gd name="connsiteX7" fmla="*/ 0 w 7518398"/>
              <a:gd name="connsiteY7" fmla="*/ 5713918 h 5713918"/>
              <a:gd name="connsiteX8" fmla="*/ 3806436 w 7518398"/>
              <a:gd name="connsiteY8" fmla="*/ 0 h 5713918"/>
              <a:gd name="connsiteX9" fmla="*/ 7518398 w 7518398"/>
              <a:gd name="connsiteY9" fmla="*/ 0 h 5713918"/>
              <a:gd name="connsiteX10" fmla="*/ 7518398 w 7518398"/>
              <a:gd name="connsiteY10" fmla="*/ 4379183 h 5713918"/>
              <a:gd name="connsiteX11" fmla="*/ 3806436 w 7518398"/>
              <a:gd name="connsiteY11" fmla="*/ 4379183 h 5713918"/>
              <a:gd name="connsiteX12" fmla="*/ 0 w 7518398"/>
              <a:gd name="connsiteY12" fmla="*/ 0 h 5713918"/>
              <a:gd name="connsiteX13" fmla="*/ 3702527 w 7518398"/>
              <a:gd name="connsiteY13" fmla="*/ 0 h 5713918"/>
              <a:gd name="connsiteX14" fmla="*/ 3702527 w 7518398"/>
              <a:gd name="connsiteY14" fmla="*/ 4379183 h 5713918"/>
              <a:gd name="connsiteX15" fmla="*/ 0 w 7518398"/>
              <a:gd name="connsiteY15" fmla="*/ 4379183 h 571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518398" h="5713918">
                <a:moveTo>
                  <a:pt x="3806436" y="4479475"/>
                </a:moveTo>
                <a:lnTo>
                  <a:pt x="7518398" y="4479475"/>
                </a:lnTo>
                <a:lnTo>
                  <a:pt x="7518398" y="5713918"/>
                </a:lnTo>
                <a:lnTo>
                  <a:pt x="3806436" y="5713918"/>
                </a:lnTo>
                <a:close/>
                <a:moveTo>
                  <a:pt x="0" y="4479475"/>
                </a:moveTo>
                <a:lnTo>
                  <a:pt x="3702527" y="4479475"/>
                </a:lnTo>
                <a:lnTo>
                  <a:pt x="3702527" y="5713918"/>
                </a:lnTo>
                <a:lnTo>
                  <a:pt x="0" y="5713918"/>
                </a:lnTo>
                <a:close/>
                <a:moveTo>
                  <a:pt x="3806436" y="0"/>
                </a:moveTo>
                <a:lnTo>
                  <a:pt x="7518398" y="0"/>
                </a:lnTo>
                <a:lnTo>
                  <a:pt x="7518398" y="4379183"/>
                </a:lnTo>
                <a:lnTo>
                  <a:pt x="3806436" y="4379183"/>
                </a:lnTo>
                <a:close/>
                <a:moveTo>
                  <a:pt x="0" y="0"/>
                </a:moveTo>
                <a:lnTo>
                  <a:pt x="3702527" y="0"/>
                </a:lnTo>
                <a:lnTo>
                  <a:pt x="3702527" y="4379183"/>
                </a:lnTo>
                <a:lnTo>
                  <a:pt x="0" y="437918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7795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9CC542F-D03C-4537-9B6E-7F653B6515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878091"/>
            <a:ext cx="3729789" cy="3440485"/>
          </a:xfrm>
        </p:spPr>
        <p:txBody>
          <a:bodyPr tIns="182880" bIns="182880" anchor="ctr" anchorCtr="0">
            <a:noAutofit/>
          </a:bodyPr>
          <a:lstStyle/>
          <a:p>
            <a:r>
              <a:rPr lang="en-US" dirty="0"/>
              <a:t>Click to add title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0F1D2B-CBE7-6279-2158-7A9F3B5D5C6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57200" y="670560"/>
            <a:ext cx="11267440" cy="2139696"/>
          </a:xfrm>
          <a:custGeom>
            <a:avLst/>
            <a:gdLst>
              <a:gd name="connsiteX0" fmla="*/ 3783068 w 11267440"/>
              <a:gd name="connsiteY0" fmla="*/ 0 h 2139696"/>
              <a:gd name="connsiteX1" fmla="*/ 11267440 w 11267440"/>
              <a:gd name="connsiteY1" fmla="*/ 0 h 2139696"/>
              <a:gd name="connsiteX2" fmla="*/ 11267440 w 11267440"/>
              <a:gd name="connsiteY2" fmla="*/ 2139696 h 2139696"/>
              <a:gd name="connsiteX3" fmla="*/ 3783068 w 11267440"/>
              <a:gd name="connsiteY3" fmla="*/ 2139696 h 2139696"/>
              <a:gd name="connsiteX4" fmla="*/ 0 w 11267440"/>
              <a:gd name="connsiteY4" fmla="*/ 0 h 2139696"/>
              <a:gd name="connsiteX5" fmla="*/ 3677799 w 11267440"/>
              <a:gd name="connsiteY5" fmla="*/ 0 h 2139696"/>
              <a:gd name="connsiteX6" fmla="*/ 3677799 w 11267440"/>
              <a:gd name="connsiteY6" fmla="*/ 2139696 h 2139696"/>
              <a:gd name="connsiteX7" fmla="*/ 0 w 11267440"/>
              <a:gd name="connsiteY7" fmla="*/ 2139696 h 213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67440" h="2139696">
                <a:moveTo>
                  <a:pt x="3783068" y="0"/>
                </a:moveTo>
                <a:lnTo>
                  <a:pt x="11267440" y="0"/>
                </a:lnTo>
                <a:lnTo>
                  <a:pt x="11267440" y="2139696"/>
                </a:lnTo>
                <a:lnTo>
                  <a:pt x="3783068" y="2139696"/>
                </a:lnTo>
                <a:close/>
                <a:moveTo>
                  <a:pt x="0" y="0"/>
                </a:moveTo>
                <a:lnTo>
                  <a:pt x="3677799" y="0"/>
                </a:lnTo>
                <a:lnTo>
                  <a:pt x="3677799" y="2139696"/>
                </a:lnTo>
                <a:lnTo>
                  <a:pt x="0" y="21396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35EE74D-5A60-B83C-5C2D-7B6FEA778FC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305827" y="2878091"/>
            <a:ext cx="7418813" cy="3440485"/>
          </a:xfrm>
        </p:spPr>
        <p:txBody>
          <a:bodyPr anchor="ctr" anchorCtr="0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/>
            </a:lvl1pPr>
            <a:lvl2pPr marL="283464" indent="-283464">
              <a:buFont typeface="Arial" panose="020B0604020202020204" pitchFamily="34" charset="0"/>
              <a:buChar char="•"/>
              <a:defRPr/>
            </a:lvl2pPr>
            <a:lvl3pPr marL="283464" indent="-283464">
              <a:buFont typeface="Arial" panose="020B0604020202020204" pitchFamily="34" charset="0"/>
              <a:buChar char="•"/>
              <a:defRPr/>
            </a:lvl3pPr>
            <a:lvl4pPr marL="283464" indent="-283464">
              <a:buFont typeface="Arial" panose="020B0604020202020204" pitchFamily="34" charset="0"/>
              <a:buChar char="•"/>
              <a:defRPr/>
            </a:lvl4pPr>
            <a:lvl5pPr marL="283464" indent="-28346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BCF1FAD-0BAD-2574-3352-B152DF76C15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EC328E41-645E-D257-FFF3-93344A8E4FA5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EF9E45A-6561-C074-14CE-B3B63476D22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067213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5836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585720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99840"/>
            <a:ext cx="9144000" cy="2052320"/>
          </a:xfrm>
        </p:spPr>
        <p:txBody>
          <a:bodyPr anchor="t"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685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CA520B1-DC84-A47D-1F5E-CCD567EB2D8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57200" y="2187362"/>
            <a:ext cx="3657600" cy="3633047"/>
          </a:xfrm>
        </p:spPr>
        <p:txBody>
          <a:bodyPr anchor="t">
            <a:norm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282437" y="2187361"/>
            <a:ext cx="744220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8338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8219" y="741363"/>
            <a:ext cx="5626579" cy="1286219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BE840D-FAED-31D9-AF31-112670D0FA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761684"/>
            <a:ext cx="5171440" cy="5662230"/>
          </a:xfrm>
          <a:custGeom>
            <a:avLst/>
            <a:gdLst>
              <a:gd name="connsiteX0" fmla="*/ 0 w 5171440"/>
              <a:gd name="connsiteY0" fmla="*/ 5056400 h 5662230"/>
              <a:gd name="connsiteX1" fmla="*/ 3685975 w 5171440"/>
              <a:gd name="connsiteY1" fmla="*/ 5056400 h 5662230"/>
              <a:gd name="connsiteX2" fmla="*/ 3685975 w 5171440"/>
              <a:gd name="connsiteY2" fmla="*/ 5662230 h 5662230"/>
              <a:gd name="connsiteX3" fmla="*/ 0 w 5171440"/>
              <a:gd name="connsiteY3" fmla="*/ 5662230 h 5662230"/>
              <a:gd name="connsiteX4" fmla="*/ 3789884 w 5171440"/>
              <a:gd name="connsiteY4" fmla="*/ 0 h 5662230"/>
              <a:gd name="connsiteX5" fmla="*/ 5171440 w 5171440"/>
              <a:gd name="connsiteY5" fmla="*/ 0 h 5662230"/>
              <a:gd name="connsiteX6" fmla="*/ 5171440 w 5171440"/>
              <a:gd name="connsiteY6" fmla="*/ 5662230 h 5662230"/>
              <a:gd name="connsiteX7" fmla="*/ 3789884 w 5171440"/>
              <a:gd name="connsiteY7" fmla="*/ 5662230 h 5662230"/>
              <a:gd name="connsiteX8" fmla="*/ 3789884 w 5171440"/>
              <a:gd name="connsiteY8" fmla="*/ 5056400 h 5662230"/>
              <a:gd name="connsiteX9" fmla="*/ 5168980 w 5171440"/>
              <a:gd name="connsiteY9" fmla="*/ 5056400 h 5662230"/>
              <a:gd name="connsiteX10" fmla="*/ 5168980 w 5171440"/>
              <a:gd name="connsiteY10" fmla="*/ 4956108 h 5662230"/>
              <a:gd name="connsiteX11" fmla="*/ 3789884 w 5171440"/>
              <a:gd name="connsiteY11" fmla="*/ 4956108 h 5662230"/>
              <a:gd name="connsiteX12" fmla="*/ 0 w 5171440"/>
              <a:gd name="connsiteY12" fmla="*/ 0 h 5662230"/>
              <a:gd name="connsiteX13" fmla="*/ 3685975 w 5171440"/>
              <a:gd name="connsiteY13" fmla="*/ 0 h 5662230"/>
              <a:gd name="connsiteX14" fmla="*/ 3685975 w 5171440"/>
              <a:gd name="connsiteY14" fmla="*/ 4956108 h 5662230"/>
              <a:gd name="connsiteX15" fmla="*/ 0 w 5171440"/>
              <a:gd name="connsiteY15" fmla="*/ 4956108 h 566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71440" h="5662230">
                <a:moveTo>
                  <a:pt x="0" y="5056400"/>
                </a:moveTo>
                <a:lnTo>
                  <a:pt x="3685975" y="5056400"/>
                </a:lnTo>
                <a:lnTo>
                  <a:pt x="3685975" y="5662230"/>
                </a:lnTo>
                <a:lnTo>
                  <a:pt x="0" y="5662230"/>
                </a:lnTo>
                <a:close/>
                <a:moveTo>
                  <a:pt x="3789884" y="0"/>
                </a:moveTo>
                <a:lnTo>
                  <a:pt x="5171440" y="0"/>
                </a:lnTo>
                <a:lnTo>
                  <a:pt x="5171440" y="5662230"/>
                </a:lnTo>
                <a:lnTo>
                  <a:pt x="3789884" y="5662230"/>
                </a:lnTo>
                <a:lnTo>
                  <a:pt x="3789884" y="5056400"/>
                </a:lnTo>
                <a:lnTo>
                  <a:pt x="5168980" y="5056400"/>
                </a:lnTo>
                <a:lnTo>
                  <a:pt x="5168980" y="4956108"/>
                </a:lnTo>
                <a:lnTo>
                  <a:pt x="3789884" y="4956108"/>
                </a:lnTo>
                <a:close/>
                <a:moveTo>
                  <a:pt x="0" y="0"/>
                </a:moveTo>
                <a:lnTo>
                  <a:pt x="3685975" y="0"/>
                </a:lnTo>
                <a:lnTo>
                  <a:pt x="3685975" y="4956108"/>
                </a:lnTo>
                <a:lnTo>
                  <a:pt x="0" y="495610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E22983C-26B8-DE15-E309-D0E93B8C699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06160" y="2235200"/>
            <a:ext cx="5628639" cy="4188713"/>
          </a:xfrm>
        </p:spPr>
        <p:txBody>
          <a:bodyPr anchor="t" anchorCtr="0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633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57535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0F196A1-2430-4797-B656-A38302FAF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51" y="666984"/>
            <a:ext cx="3672970" cy="2125911"/>
          </a:xfr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5A0AD703-0A43-5323-CCB2-832D424EF2D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62151" y="2862479"/>
            <a:ext cx="3672970" cy="3491849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noProof="0" dirty="0"/>
              <a:t>Click to add text 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627B629-9CBE-3ECF-2D88-F07AACD037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31970" y="666985"/>
            <a:ext cx="7497880" cy="5687344"/>
          </a:xfrm>
          <a:custGeom>
            <a:avLst/>
            <a:gdLst>
              <a:gd name="connsiteX0" fmla="*/ 3803282 w 7497880"/>
              <a:gd name="connsiteY0" fmla="*/ 0 h 5687344"/>
              <a:gd name="connsiteX1" fmla="*/ 7497880 w 7497880"/>
              <a:gd name="connsiteY1" fmla="*/ 0 h 5687344"/>
              <a:gd name="connsiteX2" fmla="*/ 7497880 w 7497880"/>
              <a:gd name="connsiteY2" fmla="*/ 4581885 h 5687344"/>
              <a:gd name="connsiteX3" fmla="*/ 3803282 w 7497880"/>
              <a:gd name="connsiteY3" fmla="*/ 4581885 h 5687344"/>
              <a:gd name="connsiteX4" fmla="*/ 0 w 7497880"/>
              <a:gd name="connsiteY4" fmla="*/ 0 h 5687344"/>
              <a:gd name="connsiteX5" fmla="*/ 3699373 w 7497880"/>
              <a:gd name="connsiteY5" fmla="*/ 0 h 5687344"/>
              <a:gd name="connsiteX6" fmla="*/ 3699373 w 7497880"/>
              <a:gd name="connsiteY6" fmla="*/ 4581885 h 5687344"/>
              <a:gd name="connsiteX7" fmla="*/ 2 w 7497880"/>
              <a:gd name="connsiteY7" fmla="*/ 4581885 h 5687344"/>
              <a:gd name="connsiteX8" fmla="*/ 2 w 7497880"/>
              <a:gd name="connsiteY8" fmla="*/ 4679200 h 5687344"/>
              <a:gd name="connsiteX9" fmla="*/ 3699373 w 7497880"/>
              <a:gd name="connsiteY9" fmla="*/ 4679200 h 5687344"/>
              <a:gd name="connsiteX10" fmla="*/ 3699373 w 7497880"/>
              <a:gd name="connsiteY10" fmla="*/ 5679350 h 5687344"/>
              <a:gd name="connsiteX11" fmla="*/ 3803282 w 7497880"/>
              <a:gd name="connsiteY11" fmla="*/ 5679350 h 5687344"/>
              <a:gd name="connsiteX12" fmla="*/ 3803282 w 7497880"/>
              <a:gd name="connsiteY12" fmla="*/ 4679200 h 5687344"/>
              <a:gd name="connsiteX13" fmla="*/ 7497880 w 7497880"/>
              <a:gd name="connsiteY13" fmla="*/ 4679200 h 5687344"/>
              <a:gd name="connsiteX14" fmla="*/ 7497880 w 7497880"/>
              <a:gd name="connsiteY14" fmla="*/ 5687344 h 5687344"/>
              <a:gd name="connsiteX15" fmla="*/ 0 w 7497880"/>
              <a:gd name="connsiteY15" fmla="*/ 5687344 h 568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497880" h="5687344">
                <a:moveTo>
                  <a:pt x="3803282" y="0"/>
                </a:moveTo>
                <a:lnTo>
                  <a:pt x="7497880" y="0"/>
                </a:lnTo>
                <a:lnTo>
                  <a:pt x="7497880" y="4581885"/>
                </a:lnTo>
                <a:lnTo>
                  <a:pt x="3803282" y="4581885"/>
                </a:lnTo>
                <a:close/>
                <a:moveTo>
                  <a:pt x="0" y="0"/>
                </a:moveTo>
                <a:lnTo>
                  <a:pt x="3699373" y="0"/>
                </a:lnTo>
                <a:lnTo>
                  <a:pt x="3699373" y="4581885"/>
                </a:lnTo>
                <a:lnTo>
                  <a:pt x="2" y="4581885"/>
                </a:lnTo>
                <a:lnTo>
                  <a:pt x="2" y="4679200"/>
                </a:lnTo>
                <a:lnTo>
                  <a:pt x="3699373" y="4679200"/>
                </a:lnTo>
                <a:lnTo>
                  <a:pt x="3699373" y="5679350"/>
                </a:lnTo>
                <a:lnTo>
                  <a:pt x="3803282" y="5679350"/>
                </a:lnTo>
                <a:lnTo>
                  <a:pt x="3803282" y="4679200"/>
                </a:lnTo>
                <a:lnTo>
                  <a:pt x="7497880" y="4679200"/>
                </a:lnTo>
                <a:lnTo>
                  <a:pt x="7497880" y="5687344"/>
                </a:lnTo>
                <a:lnTo>
                  <a:pt x="0" y="5687344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0DD7D93-4C4D-E385-9F8C-40536F0BDEA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20XX</a:t>
            </a:r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99FA72-244D-9DC3-C9B7-E7DAD50A01F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25A4F6F-66FD-CDA5-7F8F-F5FD6382CFC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67734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9231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489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149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155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9753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01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89077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64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57D222-120F-E222-DE7E-B44B0BC1863F}"/>
              </a:ext>
            </a:extLst>
          </p:cNvPr>
          <p:cNvGrpSpPr/>
          <p:nvPr userDrawn="1"/>
        </p:nvGrpSpPr>
        <p:grpSpPr>
          <a:xfrm>
            <a:off x="428696" y="482137"/>
            <a:ext cx="11301155" cy="81191"/>
            <a:chOff x="428696" y="482137"/>
            <a:chExt cx="11301155" cy="8119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DF259B-1168-B954-21F8-A08A3C462F3C}"/>
                </a:ext>
              </a:extLst>
            </p:cNvPr>
            <p:cNvSpPr/>
            <p:nvPr/>
          </p:nvSpPr>
          <p:spPr>
            <a:xfrm flipV="1">
              <a:off x="428696" y="482137"/>
              <a:ext cx="3703321" cy="81191"/>
            </a:xfrm>
            <a:prstGeom prst="rect">
              <a:avLst/>
            </a:prstGeom>
            <a:solidFill>
              <a:schemeClr val="accent3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B5A595C-AA3A-9D82-01BB-7810CE5F7A5E}"/>
                </a:ext>
              </a:extLst>
            </p:cNvPr>
            <p:cNvSpPr/>
            <p:nvPr/>
          </p:nvSpPr>
          <p:spPr>
            <a:xfrm flipV="1">
              <a:off x="4235926" y="482137"/>
              <a:ext cx="3703321" cy="81191"/>
            </a:xfrm>
            <a:prstGeom prst="rect">
              <a:avLst/>
            </a:prstGeom>
            <a:solidFill>
              <a:schemeClr val="accent1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178CB63-8F78-566B-8120-9DC73FB7B23B}"/>
                </a:ext>
              </a:extLst>
            </p:cNvPr>
            <p:cNvSpPr/>
            <p:nvPr/>
          </p:nvSpPr>
          <p:spPr>
            <a:xfrm flipV="1">
              <a:off x="8026530" y="482137"/>
              <a:ext cx="3703321" cy="81191"/>
            </a:xfrm>
            <a:prstGeom prst="rect">
              <a:avLst/>
            </a:prstGeom>
            <a:solidFill>
              <a:schemeClr val="accent4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91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2" r:id="rId13"/>
    <p:sldLayoutId id="2147483813" r:id="rId14"/>
    <p:sldLayoutId id="2147483814" r:id="rId15"/>
    <p:sldLayoutId id="2147483815" r:id="rId16"/>
    <p:sldLayoutId id="2147483816" r:id="rId17"/>
    <p:sldLayoutId id="2147483817" r:id="rId18"/>
    <p:sldLayoutId id="2147483818" r:id="rId19"/>
    <p:sldLayoutId id="2147483822" r:id="rId20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79F0267-9D1C-BDA9-A152-B01CD379F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1070901"/>
            <a:ext cx="11265407" cy="703035"/>
          </a:xfrm>
        </p:spPr>
        <p:txBody>
          <a:bodyPr/>
          <a:lstStyle/>
          <a:p>
            <a:r>
              <a:rPr lang="en-US" dirty="0"/>
              <a:t>ONLINE APPOINTMENT BOOKING (HEALTHCARE)</a:t>
            </a:r>
          </a:p>
        </p:txBody>
      </p:sp>
      <p:pic>
        <p:nvPicPr>
          <p:cNvPr id="10" name="Picture Placeholder 9" descr="A stethoscope on a clipboard">
            <a:extLst>
              <a:ext uri="{FF2B5EF4-FFF2-40B4-BE49-F238E27FC236}">
                <a16:creationId xmlns:a16="http://schemas.microsoft.com/office/drawing/2014/main" id="{CC4B82FA-2EA0-5319-6B9C-8D78349FCB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28164" b="28164"/>
          <a:stretch/>
        </p:blipFill>
        <p:spPr/>
      </p:pic>
      <p:sp>
        <p:nvSpPr>
          <p:cNvPr id="2" name="Title 7">
            <a:extLst>
              <a:ext uri="{FF2B5EF4-FFF2-40B4-BE49-F238E27FC236}">
                <a16:creationId xmlns:a16="http://schemas.microsoft.com/office/drawing/2014/main" id="{03F26BE6-8C6F-00FA-E245-06FCB797E1E0}"/>
              </a:ext>
            </a:extLst>
          </p:cNvPr>
          <p:cNvSpPr txBox="1">
            <a:spLocks/>
          </p:cNvSpPr>
          <p:nvPr/>
        </p:nvSpPr>
        <p:spPr>
          <a:xfrm>
            <a:off x="344424" y="2192565"/>
            <a:ext cx="11378182" cy="70303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sz="1600" dirty="0"/>
              <a:t>Zohaib </a:t>
            </a:r>
            <a:r>
              <a:rPr lang="en-US" sz="1600" dirty="0" err="1"/>
              <a:t>waqar</a:t>
            </a:r>
            <a:endParaRPr lang="en-US" sz="1600" dirty="0"/>
          </a:p>
          <a:p>
            <a:pPr algn="r"/>
            <a:r>
              <a:rPr lang="en-US" sz="1600" dirty="0"/>
              <a:t>29 April 2025</a:t>
            </a:r>
          </a:p>
        </p:txBody>
      </p:sp>
    </p:spTree>
    <p:extLst>
      <p:ext uri="{BB962C8B-B14F-4D97-AF65-F5344CB8AC3E}">
        <p14:creationId xmlns:p14="http://schemas.microsoft.com/office/powerpoint/2010/main" val="1039759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B784D9-ECB0-AC2B-F07F-1350893CA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D3F94-266A-A941-93D6-84C40908DB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506472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Entity Relationship Diagram (ERD)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C68052-4902-C7F3-B7E4-935C799347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136392"/>
            <a:ext cx="3606800" cy="3227766"/>
          </a:xfrm>
        </p:spPr>
        <p:txBody>
          <a:bodyPr/>
          <a:lstStyle/>
          <a:p>
            <a:r>
              <a:rPr lang="en-US" dirty="0"/>
              <a:t>Visual overview of entities: User, Profile, Appointment, Schedule​​.</a:t>
            </a:r>
          </a:p>
          <a:p>
            <a:r>
              <a:rPr lang="en-US" dirty="0"/>
              <a:t>​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373D79-599A-368D-420E-F24C0DCBA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2528" y="657628"/>
            <a:ext cx="7532590" cy="606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8919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F0FD1A0-C075-EE18-B3AE-363C242D0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 ELICITATION </a:t>
            </a:r>
            <a:br>
              <a:rPr lang="en-US" dirty="0"/>
            </a:br>
            <a:r>
              <a:rPr lang="en-US" dirty="0"/>
              <a:t>Tools &amp; TECHNIQUES</a:t>
            </a: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C69167C3-302B-24DE-9CF7-D85D5D5DD20A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requirement elicitation process involved a multi-faceted approach. </a:t>
            </a:r>
          </a:p>
          <a:p>
            <a:r>
              <a:rPr lang="en-US" dirty="0"/>
              <a:t>Conducted </a:t>
            </a:r>
            <a:r>
              <a:rPr lang="en-US" b="1" dirty="0"/>
              <a:t>interviews</a:t>
            </a:r>
            <a:r>
              <a:rPr lang="en-US" dirty="0"/>
              <a:t> to understand individual needs</a:t>
            </a:r>
          </a:p>
          <a:p>
            <a:r>
              <a:rPr lang="en-US" dirty="0"/>
              <a:t>Collaborative </a:t>
            </a:r>
            <a:r>
              <a:rPr lang="en-US" b="1" dirty="0"/>
              <a:t>workshops</a:t>
            </a:r>
            <a:r>
              <a:rPr lang="en-US" dirty="0"/>
              <a:t> to build consensus </a:t>
            </a:r>
          </a:p>
          <a:p>
            <a:r>
              <a:rPr lang="en-US" dirty="0"/>
              <a:t>Performed detailed </a:t>
            </a:r>
            <a:r>
              <a:rPr lang="en-US" b="1" dirty="0"/>
              <a:t>document analysis</a:t>
            </a:r>
            <a:r>
              <a:rPr lang="en-US" dirty="0"/>
              <a:t> to leverage existing resources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C987B03-58AE-7E8A-A1C7-83569FBBCD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b="1" dirty="0"/>
              <a:t>Technical Tools </a:t>
            </a:r>
          </a:p>
          <a:p>
            <a:pPr lvl="1"/>
            <a:r>
              <a:rPr lang="en-US" dirty="0"/>
              <a:t>MS Word</a:t>
            </a:r>
          </a:p>
          <a:p>
            <a:pPr lvl="1"/>
            <a:r>
              <a:rPr lang="en-US" dirty="0"/>
              <a:t>Lucid chart &amp; Draw.io</a:t>
            </a:r>
          </a:p>
          <a:p>
            <a:pPr lvl="1"/>
            <a:r>
              <a:rPr lang="en-US" dirty="0"/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D715DBBC-70C2-E94B-9B03-12910F0B54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 Techniques Demonstrated</a:t>
            </a:r>
          </a:p>
        </p:txBody>
      </p:sp>
      <p:pic>
        <p:nvPicPr>
          <p:cNvPr id="21" name="Picture Placeholder 20" descr="Two people smiling while holding coffee">
            <a:extLst>
              <a:ext uri="{FF2B5EF4-FFF2-40B4-BE49-F238E27FC236}">
                <a16:creationId xmlns:a16="http://schemas.microsoft.com/office/drawing/2014/main" id="{75E7485A-FBCC-4222-2274-2B2A0804BC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8" r="38"/>
          <a:stretch/>
        </p:blipFill>
        <p:spPr/>
      </p:pic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D3AEB1C4-FB60-9B8E-5A02-0BCD2B6E5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Requirements Elicitation (questionnaires, analysis)​</a:t>
            </a:r>
          </a:p>
          <a:p>
            <a:r>
              <a:rPr lang="en-US" dirty="0"/>
              <a:t>Prioritization (</a:t>
            </a:r>
            <a:r>
              <a:rPr lang="en-US" dirty="0" err="1"/>
              <a:t>MoSCoW</a:t>
            </a:r>
            <a:r>
              <a:rPr lang="en-US" dirty="0"/>
              <a:t>)</a:t>
            </a:r>
          </a:p>
          <a:p>
            <a:r>
              <a:rPr lang="en-US" dirty="0"/>
              <a:t>BPMN for process mapping </a:t>
            </a:r>
          </a:p>
          <a:p>
            <a:r>
              <a:rPr lang="en-US" dirty="0"/>
              <a:t>Use Case Modeling</a:t>
            </a:r>
          </a:p>
          <a:p>
            <a:r>
              <a:rPr lang="nn-NO" dirty="0"/>
              <a:t>Wireframing for UI/UX design </a:t>
            </a:r>
            <a:endParaRPr lang="en-US" dirty="0"/>
          </a:p>
          <a:p>
            <a:r>
              <a:rPr lang="en-US" dirty="0"/>
              <a:t>Data Modeling (ERD)</a:t>
            </a:r>
          </a:p>
        </p:txBody>
      </p:sp>
    </p:spTree>
    <p:extLst>
      <p:ext uri="{BB962C8B-B14F-4D97-AF65-F5344CB8AC3E}">
        <p14:creationId xmlns:p14="http://schemas.microsoft.com/office/powerpoint/2010/main" val="3854442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EBA544F6-BF8C-2C87-3906-146BEDB4C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and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7199" y="2187362"/>
            <a:ext cx="5407891" cy="3633047"/>
          </a:xfrm>
          <a:noFill/>
        </p:spPr>
        <p:txBody>
          <a:bodyPr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 b="1" dirty="0"/>
              <a:t>Challenge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  <a:p>
            <a:pPr marL="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lang="en-US" dirty="0"/>
              <a:t>Balancing between detailed requirements and avoiding scope creep</a:t>
            </a:r>
          </a:p>
          <a:p>
            <a:pPr marL="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lang="en-US" dirty="0"/>
              <a:t>Visualizing real-world scheduling complexity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2187361"/>
            <a:ext cx="5628640" cy="3633047"/>
          </a:xfrm>
          <a:noFill/>
        </p:spPr>
        <p:txBody>
          <a:bodyPr>
            <a:normAutofit/>
          </a:bodyPr>
          <a:lstStyle/>
          <a:p>
            <a:r>
              <a:rPr lang="en-US" b="1" dirty="0"/>
              <a:t>Solution</a:t>
            </a:r>
            <a:endParaRPr lang="en-US" dirty="0"/>
          </a:p>
          <a:p>
            <a:pPr lvl="1"/>
            <a:r>
              <a:rPr lang="en-US" dirty="0"/>
              <a:t>Applied </a:t>
            </a:r>
            <a:r>
              <a:rPr lang="en-US" b="1" i="1" dirty="0" err="1"/>
              <a:t>MoSCoW</a:t>
            </a:r>
            <a:r>
              <a:rPr lang="en-US" dirty="0"/>
              <a:t> prioritization</a:t>
            </a:r>
          </a:p>
          <a:p>
            <a:pPr lvl="1"/>
            <a:r>
              <a:rPr lang="en-US" dirty="0"/>
              <a:t>Detailed wireframes and appointment validation rules​</a:t>
            </a:r>
          </a:p>
        </p:txBody>
      </p:sp>
    </p:spTree>
    <p:extLst>
      <p:ext uri="{BB962C8B-B14F-4D97-AF65-F5344CB8AC3E}">
        <p14:creationId xmlns:p14="http://schemas.microsoft.com/office/powerpoint/2010/main" val="26769054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AC090B-E1B7-4F9B-2EE8-127A8D582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5092B1AD-E077-58DC-F13D-3DBF4F8919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1757218"/>
          </a:xfrm>
          <a:noFill/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ABD8475A-453A-52F5-BA9A-60C76C00C0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75709"/>
            <a:ext cx="9144000" cy="2776451"/>
          </a:xfrm>
          <a:noFill/>
        </p:spPr>
        <p:txBody>
          <a:bodyPr anchor="t"/>
          <a:lstStyle/>
          <a:p>
            <a:r>
              <a:rPr lang="en-US" dirty="0"/>
              <a:t>This project successfully demonstrates the end-to-end capabilities of a </a:t>
            </a:r>
            <a:r>
              <a:rPr lang="en-US" b="1" dirty="0"/>
              <a:t>Business Analyst</a:t>
            </a:r>
            <a:r>
              <a:rPr lang="en-US" dirty="0"/>
              <a:t> from understanding business needs to translating them into structured, actionable documentation. </a:t>
            </a:r>
          </a:p>
          <a:p>
            <a:r>
              <a:rPr lang="en-US" dirty="0"/>
              <a:t>By clearly defining the </a:t>
            </a:r>
            <a:r>
              <a:rPr lang="en-US" b="1" dirty="0"/>
              <a:t>business requirements</a:t>
            </a:r>
            <a:r>
              <a:rPr lang="en-US" dirty="0"/>
              <a:t>, </a:t>
            </a:r>
            <a:r>
              <a:rPr lang="en-US" b="1" dirty="0"/>
              <a:t>functional expectations</a:t>
            </a:r>
            <a:r>
              <a:rPr lang="en-US" dirty="0"/>
              <a:t>, and </a:t>
            </a:r>
            <a:r>
              <a:rPr lang="en-US" b="1" dirty="0"/>
              <a:t>technical design</a:t>
            </a:r>
            <a:r>
              <a:rPr lang="en-US" dirty="0"/>
              <a:t>, the project reflects a seamless flow from problem identification to solution design. </a:t>
            </a:r>
          </a:p>
          <a:p>
            <a:r>
              <a:rPr lang="en-US" dirty="0"/>
              <a:t>The process not only highlights core BA competencies such as </a:t>
            </a:r>
            <a:r>
              <a:rPr lang="en-US" b="1" dirty="0"/>
              <a:t>stakeholder analysis</a:t>
            </a:r>
            <a:r>
              <a:rPr lang="en-US" dirty="0"/>
              <a:t>, </a:t>
            </a:r>
            <a:r>
              <a:rPr lang="en-US" b="1" dirty="0"/>
              <a:t>wireframing</a:t>
            </a:r>
            <a:r>
              <a:rPr lang="en-US" dirty="0"/>
              <a:t>, </a:t>
            </a:r>
            <a:r>
              <a:rPr lang="en-US" b="1" dirty="0"/>
              <a:t>data modeling</a:t>
            </a:r>
            <a:r>
              <a:rPr lang="en-US" dirty="0"/>
              <a:t>, and </a:t>
            </a:r>
            <a:r>
              <a:rPr lang="en-US" b="1" dirty="0"/>
              <a:t>process mapping</a:t>
            </a:r>
            <a:r>
              <a:rPr lang="en-US" dirty="0"/>
              <a:t>, but also emphasizes the importance of aligning business goals with system capabilities. </a:t>
            </a:r>
          </a:p>
        </p:txBody>
      </p:sp>
    </p:spTree>
    <p:extLst>
      <p:ext uri="{BB962C8B-B14F-4D97-AF65-F5344CB8AC3E}">
        <p14:creationId xmlns:p14="http://schemas.microsoft.com/office/powerpoint/2010/main" val="11779708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30">
            <a:extLst>
              <a:ext uri="{FF2B5EF4-FFF2-40B4-BE49-F238E27FC236}">
                <a16:creationId xmlns:a16="http://schemas.microsoft.com/office/drawing/2014/main" id="{B045D6AF-532B-394C-0C6F-38B6628CE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9B25D-9615-9332-C32E-4F458417E11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Zohaib Waqar</a:t>
            </a:r>
          </a:p>
          <a:p>
            <a:r>
              <a:rPr lang="en-US" dirty="0"/>
              <a:t>devhub1992@gmail.com</a:t>
            </a:r>
          </a:p>
        </p:txBody>
      </p:sp>
      <p:pic>
        <p:nvPicPr>
          <p:cNvPr id="23" name="Picture Placeholder 22" descr="A group of people giving each other a high five">
            <a:extLst>
              <a:ext uri="{FF2B5EF4-FFF2-40B4-BE49-F238E27FC236}">
                <a16:creationId xmlns:a16="http://schemas.microsoft.com/office/drawing/2014/main" id="{D92A2E6E-E7AB-92FB-0E6F-133483021C2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6095" r="6095"/>
          <a:stretch/>
        </p:blipFill>
        <p:spPr/>
      </p:pic>
    </p:spTree>
    <p:extLst>
      <p:ext uri="{BB962C8B-B14F-4D97-AF65-F5344CB8AC3E}">
        <p14:creationId xmlns:p14="http://schemas.microsoft.com/office/powerpoint/2010/main" val="2770959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23E1E4-7CB2-923B-9D41-672CB85E0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1499617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Agenda	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667A9A-3428-68BE-D555-0DE1859FDF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7201" y="2139696"/>
            <a:ext cx="3657600" cy="4233672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Introduction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Problem Statement &amp; Scope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Business Requirements Document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Key Business Goals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Functional Requirements Document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Key Functional Requirements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Technical Design Document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Entity Relationship Diagram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Tools Used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BA Techniques Demonstrated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Challenges and Solutions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Conclusion</a:t>
            </a:r>
          </a:p>
        </p:txBody>
      </p:sp>
      <p:pic>
        <p:nvPicPr>
          <p:cNvPr id="34" name="Picture Placeholder 21" descr="A close-up of a stethoscope">
            <a:extLst>
              <a:ext uri="{FF2B5EF4-FFF2-40B4-BE49-F238E27FC236}">
                <a16:creationId xmlns:a16="http://schemas.microsoft.com/office/drawing/2014/main" id="{63F55FD3-B051-BD22-347E-065B72C87E1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48" r="148"/>
          <a:stretch/>
        </p:blipFill>
        <p:spPr/>
      </p:pic>
    </p:spTree>
    <p:extLst>
      <p:ext uri="{BB962C8B-B14F-4D97-AF65-F5344CB8AC3E}">
        <p14:creationId xmlns:p14="http://schemas.microsoft.com/office/powerpoint/2010/main" val="2201125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B68E91FE-1E96-9012-B0A7-9E9605A1D0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Digital platform for patients to book, reschedule, and cancel healthcare appointments online</a:t>
            </a:r>
          </a:p>
        </p:txBody>
      </p:sp>
      <p:pic>
        <p:nvPicPr>
          <p:cNvPr id="19" name="Picture Placeholder 18" descr="A close-up of a person wearing scrubs">
            <a:extLst>
              <a:ext uri="{FF2B5EF4-FFF2-40B4-BE49-F238E27FC236}">
                <a16:creationId xmlns:a16="http://schemas.microsoft.com/office/drawing/2014/main" id="{B92D438B-6D57-86B9-0B77-0CC42EC18FF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63" b="163"/>
          <a:stretch/>
        </p:blipFill>
        <p:spPr/>
      </p:pic>
    </p:spTree>
    <p:extLst>
      <p:ext uri="{BB962C8B-B14F-4D97-AF65-F5344CB8AC3E}">
        <p14:creationId xmlns:p14="http://schemas.microsoft.com/office/powerpoint/2010/main" val="1721841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6CF7-69F4-F432-4747-28EF15528D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884680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Problem Statement &amp; Scope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082E89-DB15-6D26-7098-DA9792B0B0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2624328"/>
            <a:ext cx="3606800" cy="3739830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Problem:</a:t>
            </a:r>
            <a:r>
              <a:rPr lang="en-US" b="1" dirty="0"/>
              <a:t> </a:t>
            </a:r>
          </a:p>
          <a:p>
            <a:r>
              <a:rPr lang="en-US" dirty="0"/>
              <a:t>Manual appointment booking caused double bookings, scheduling errors, lack of reporting​.</a:t>
            </a:r>
          </a:p>
          <a:p>
            <a:r>
              <a:rPr lang="en-US" b="1" dirty="0">
                <a:solidFill>
                  <a:schemeClr val="accent1"/>
                </a:solidFill>
              </a:rPr>
              <a:t>Scope:</a:t>
            </a:r>
          </a:p>
          <a:p>
            <a:r>
              <a:rPr lang="en-US" b="1" dirty="0"/>
              <a:t>In-Scope:</a:t>
            </a:r>
            <a:r>
              <a:rPr lang="en-US" dirty="0"/>
              <a:t> Appointment scheduling, rescheduling, reminders, reporting​.</a:t>
            </a:r>
          </a:p>
          <a:p>
            <a:r>
              <a:rPr lang="en-US" b="1" dirty="0"/>
              <a:t>Out-of-Scope: </a:t>
            </a:r>
            <a:r>
              <a:rPr lang="en-US" dirty="0"/>
              <a:t>Billing automation, patient diagnosis tracking.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244AC564-6A07-A90A-B027-67CD2423BBD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1605306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B2960F-BC6C-1645-6067-671A5E4B1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2614A-FD18-8C85-E0B8-BBD5C23FEE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884680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Business Requirements Document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F92380-E0FB-4C5F-FE15-6923C9843C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2624328"/>
            <a:ext cx="3606800" cy="3739830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Purpose:</a:t>
            </a:r>
            <a:r>
              <a:rPr lang="en-US" b="1" dirty="0"/>
              <a:t> </a:t>
            </a:r>
          </a:p>
          <a:p>
            <a:r>
              <a:rPr lang="en-US" dirty="0"/>
              <a:t>Identify business needs and major pain points​​.</a:t>
            </a:r>
          </a:p>
          <a:p>
            <a:r>
              <a:rPr lang="en-US" b="1" dirty="0">
                <a:solidFill>
                  <a:schemeClr val="accent1"/>
                </a:solidFill>
              </a:rPr>
              <a:t>Key Artifacts:</a:t>
            </a:r>
          </a:p>
          <a:p>
            <a:r>
              <a:rPr lang="en-US" dirty="0"/>
              <a:t>Use Case Diagram</a:t>
            </a:r>
          </a:p>
          <a:p>
            <a:r>
              <a:rPr lang="en-US" dirty="0"/>
              <a:t>System Context Diagram</a:t>
            </a:r>
          </a:p>
          <a:p>
            <a:r>
              <a:rPr lang="en-US" dirty="0"/>
              <a:t>BPMN Process Flow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BC796276-F160-DF12-5750-11215456230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536149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618A4-5020-A570-BAAC-71C22849B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Key Business Goals</a:t>
            </a:r>
          </a:p>
        </p:txBody>
      </p:sp>
      <p:pic>
        <p:nvPicPr>
          <p:cNvPr id="16" name="Picture Placeholder 15" descr="A group of surgeons wearing surgical caps and masks">
            <a:extLst>
              <a:ext uri="{FF2B5EF4-FFF2-40B4-BE49-F238E27FC236}">
                <a16:creationId xmlns:a16="http://schemas.microsoft.com/office/drawing/2014/main" id="{6EFD6230-A50E-3A63-7B72-59A8449CAEE2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/>
          <a:srcRect t="35757" b="35757"/>
          <a:stretch/>
        </p:blipFill>
        <p:spPr/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9475E86-FFB0-87BC-084C-C728916152B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Eliminate manual inefficiencies</a:t>
            </a:r>
          </a:p>
          <a:p>
            <a:r>
              <a:rPr lang="en-US" dirty="0"/>
              <a:t>Improve patient experience</a:t>
            </a:r>
          </a:p>
          <a:p>
            <a:r>
              <a:rPr lang="en-US" dirty="0"/>
              <a:t>Enable data-driven decisions through reporting</a:t>
            </a:r>
          </a:p>
        </p:txBody>
      </p:sp>
    </p:spTree>
    <p:extLst>
      <p:ext uri="{BB962C8B-B14F-4D97-AF65-F5344CB8AC3E}">
        <p14:creationId xmlns:p14="http://schemas.microsoft.com/office/powerpoint/2010/main" val="3695820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E4FFCB-66CA-80B3-8DBF-D504576CF5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5824F-443E-E54D-5C77-FFF42AB050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710944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FUNCTIONAL Requirements Document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75C9FC-12CF-8B64-DFC5-9CF0979383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2432304"/>
            <a:ext cx="3606800" cy="3931854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Purpose:</a:t>
            </a:r>
            <a:r>
              <a:rPr lang="en-US" b="1" dirty="0"/>
              <a:t> </a:t>
            </a:r>
          </a:p>
          <a:p>
            <a:r>
              <a:rPr lang="en-US" dirty="0"/>
              <a:t>Detail the system's functional requirements​​.</a:t>
            </a:r>
          </a:p>
          <a:p>
            <a:r>
              <a:rPr lang="en-US" b="1" dirty="0">
                <a:solidFill>
                  <a:schemeClr val="accent1"/>
                </a:solidFill>
              </a:rPr>
              <a:t>Key Artifacts:</a:t>
            </a:r>
          </a:p>
          <a:p>
            <a:r>
              <a:rPr lang="en-US" dirty="0"/>
              <a:t>Registration Wireframe</a:t>
            </a:r>
          </a:p>
          <a:p>
            <a:r>
              <a:rPr lang="en-US" dirty="0"/>
              <a:t>Login Wireframe</a:t>
            </a:r>
          </a:p>
          <a:p>
            <a:r>
              <a:rPr lang="en-US" dirty="0"/>
              <a:t>Profile Management Wireframe</a:t>
            </a:r>
          </a:p>
          <a:p>
            <a:r>
              <a:rPr lang="en-US" dirty="0"/>
              <a:t>Appointment Booking Wireframe</a:t>
            </a:r>
          </a:p>
          <a:p>
            <a:r>
              <a:rPr lang="en-US" dirty="0"/>
              <a:t>Appointment History Wireframe</a:t>
            </a:r>
          </a:p>
          <a:p>
            <a:r>
              <a:rPr lang="en-US" dirty="0"/>
              <a:t>Reporting Wireframe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600FEE8C-6A97-CB60-10C5-5F94E67FEC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4188087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AC3EA8-70F9-196E-5296-69F50E2A35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EF147-7AF7-78BE-13C4-193E7A742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Key Functional Requirements</a:t>
            </a:r>
          </a:p>
        </p:txBody>
      </p:sp>
      <p:pic>
        <p:nvPicPr>
          <p:cNvPr id="16" name="Picture Placeholder 15" descr="A group of surgeons wearing surgical caps and masks">
            <a:extLst>
              <a:ext uri="{FF2B5EF4-FFF2-40B4-BE49-F238E27FC236}">
                <a16:creationId xmlns:a16="http://schemas.microsoft.com/office/drawing/2014/main" id="{429A8976-7BD1-960A-3B11-34263498F01F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/>
          <a:srcRect t="35757" b="35757"/>
          <a:stretch/>
        </p:blipFill>
        <p:spPr/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6914A1F-CC2B-9884-8AD5-CB51BED711F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Appointment booking &amp; rescheduling</a:t>
            </a:r>
          </a:p>
          <a:p>
            <a:r>
              <a:rPr lang="en-US" dirty="0"/>
              <a:t>Doctor schedule management</a:t>
            </a:r>
          </a:p>
          <a:p>
            <a:r>
              <a:rPr lang="en-US" dirty="0"/>
              <a:t>Enable data-driven decisions through reporting</a:t>
            </a:r>
          </a:p>
          <a:p>
            <a:r>
              <a:rPr lang="en-US" dirty="0"/>
              <a:t>Appointment reminders via SMS</a:t>
            </a:r>
          </a:p>
          <a:p>
            <a:r>
              <a:rPr lang="en-US" dirty="0"/>
              <a:t>Audit trails for accountability</a:t>
            </a:r>
          </a:p>
          <a:p>
            <a:r>
              <a:rPr lang="en-US" dirty="0"/>
              <a:t>Role-based access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4D7DC825-E139-2678-8950-DDE1D62AF7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availability display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0945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E4F911-FAD2-94BA-F98B-341568814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1C97F-B04B-1512-66D7-A791A82D4C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710944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Technical Design Document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06DECD-FBFE-85D0-80BE-BE746A1BA5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2432304"/>
            <a:ext cx="3606800" cy="3931854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Purpose:</a:t>
            </a:r>
            <a:r>
              <a:rPr lang="en-US" b="1" dirty="0"/>
              <a:t> </a:t>
            </a:r>
          </a:p>
          <a:p>
            <a:r>
              <a:rPr lang="en-US" dirty="0"/>
              <a:t>Define architecture, data model, and technology choices​​.</a:t>
            </a:r>
          </a:p>
          <a:p>
            <a:r>
              <a:rPr lang="en-US" b="1" dirty="0">
                <a:solidFill>
                  <a:schemeClr val="accent1"/>
                </a:solidFill>
              </a:rPr>
              <a:t>Key Artifacts:</a:t>
            </a:r>
          </a:p>
          <a:p>
            <a:r>
              <a:rPr lang="en-US" dirty="0"/>
              <a:t>MVC (ASP.NET Core MVC framework)</a:t>
            </a:r>
          </a:p>
          <a:p>
            <a:r>
              <a:rPr lang="en-US" dirty="0"/>
              <a:t>MS SQL Server Database</a:t>
            </a:r>
          </a:p>
          <a:p>
            <a:r>
              <a:rPr lang="en-US" dirty="0"/>
              <a:t>Server-rendered HTML/CSS/JavaScript (Razor)​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F08D071E-9AAE-C63F-8A1A-C3AA52361A3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232727745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D1F84C-D1FD-4B1B-9CFD-8E0D96AC4DF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00B2AC-C335-4100-B8B3-2D9F49A7290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037C456-A6DA-4DEE-A3FB-4EC3058FD0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Dividend design</Template>
  <TotalTime>58</TotalTime>
  <Words>480</Words>
  <Application>Microsoft Office PowerPoint</Application>
  <PresentationFormat>Widescreen</PresentationFormat>
  <Paragraphs>107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Gill Sans MT</vt:lpstr>
      <vt:lpstr>Wingdings 2</vt:lpstr>
      <vt:lpstr>DividendVTI</vt:lpstr>
      <vt:lpstr>ONLINE APPOINTMENT BOOKING (HEALTHCARE)</vt:lpstr>
      <vt:lpstr>Agenda </vt:lpstr>
      <vt:lpstr>Digital platform for patients to book, reschedule, and cancel healthcare appointments online</vt:lpstr>
      <vt:lpstr>Problem Statement &amp; Scope</vt:lpstr>
      <vt:lpstr>Business Requirements Document</vt:lpstr>
      <vt:lpstr>Key Business Goals</vt:lpstr>
      <vt:lpstr>FUNCTIONAL Requirements Document</vt:lpstr>
      <vt:lpstr>Key Functional Requirements</vt:lpstr>
      <vt:lpstr>Technical Design Document</vt:lpstr>
      <vt:lpstr>Entity Relationship Diagram (ERD)</vt:lpstr>
      <vt:lpstr>REQUIREMENT ELICITATION  Tools &amp; TECHNIQUES</vt:lpstr>
      <vt:lpstr>BA Techniques Demonstrated</vt:lpstr>
      <vt:lpstr>Challenges and Solutions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NetPC</dc:creator>
  <cp:lastModifiedBy>NetPC</cp:lastModifiedBy>
  <cp:revision>22</cp:revision>
  <dcterms:created xsi:type="dcterms:W3CDTF">2025-04-29T03:36:39Z</dcterms:created>
  <dcterms:modified xsi:type="dcterms:W3CDTF">2025-04-29T04:35:06Z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